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80" r:id="rId4"/>
    <p:sldId id="311" r:id="rId5"/>
    <p:sldId id="331" r:id="rId6"/>
    <p:sldId id="332" r:id="rId7"/>
    <p:sldId id="333" r:id="rId8"/>
    <p:sldId id="334" r:id="rId9"/>
    <p:sldId id="336" r:id="rId10"/>
    <p:sldId id="335" r:id="rId11"/>
    <p:sldId id="337" r:id="rId12"/>
    <p:sldId id="338" r:id="rId13"/>
    <p:sldId id="339" r:id="rId14"/>
    <p:sldId id="343" r:id="rId15"/>
    <p:sldId id="341" r:id="rId16"/>
    <p:sldId id="342" r:id="rId17"/>
    <p:sldId id="26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28.04.2021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28.04.2021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28.04.2021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28.04.2021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28.04.2021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28.04.2021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28.04.2021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28.04.2021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28.04.2021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28.04.2021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28.04.2021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28.04.2021</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hyperlink" Target="http://www.williamspublishing.com/PDF/5-8459-0857-4/part.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hyperlink" Target="https://neerc.ifmo.ru/wiki/index.php?title=%D0%94%D0%B8%D0%BD%D0%B0%D0%BC%D0%B8%D1%87%D0%B5%D1%81%D0%BA%D0%BE%D0%B5_%D0%BF%D1%80%D0%BE%D0%B3%D1%80%D0%B0%D0%BC%D0%BC%D0%B8%D1%80%D0%BE%D0%B2%D0%B0%D0%BD%D0%B8%D0%B5" TargetMode="External"/><Relationship Id="rId5" Type="http://schemas.openxmlformats.org/officeDocument/2006/relationships/image" Target="../media/image13.emf"/><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hyperlink" Target="https://tproger.ru/articles/dynprog-starters/#:~:text=%D0%94%D0%B8%D0%BD%D0%B0%D0%BC%D0%B8%D1%87%D0%B5%D1%81%D0%BA%D0%BE%D0%B5%20%D0%BF%D1%80%D0%BE%D0%B3%D1%80%D0%B0%D0%BC%D0%BC%D0%B8%D1%80%D0%BE%D0%B2%D0%B0%D0%BD%D0%B8%D0%B5%20%E2%80%94%20%D0%BC%D0%B5%D1%82%D0%BE%D0%B4%20%D1%80%D0%B5%D1%88%D0%B5%D0%BD%D0%B8%D1%8F%20%D0%B7%D0%B0%D0%B4%D0%B0%D1%87%D0%B8,%D0%BF%D0%BE%D0%B4%D0%B7%D0%B0%D0%B4%D0%B0%D1%87%2C%20%D1%80%D0%B5%D0%BA%D1%83%D1%80%D1%80%D0%B5%D0%BD%D1%82%D0%BD%D0%BE%20%D1%81%D0%B2%D1%8F%D0%B7%D0%B0%D0%BD%D0%BD%D1%8B%D1%85%20%D0%BC%D0%B5%D0%B6%D0%B4%D1%83%20%D1%81%D0%BE%D0%B1%D0%BE%D0%B9." TargetMode="Externa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2220933" y="3046948"/>
            <a:ext cx="8057839" cy="758409"/>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Специфические алгоритмы</a:t>
            </a:r>
            <a:endParaRPr lang="ru-RU" sz="45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Имитация отжига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830630" y="1547249"/>
                <a:ext cx="10091083" cy="493442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Этот метод является одним из лучших эвристических методов дающий наиболее приемлемые результаты и часто используемый в задачах оптимизации процессов реального мира. Это связано с тем, что данный метод, в отличии от предыдущего допускает ухудшение решения в текущий момент, для его дальнейшего улучшени</a:t>
                </a:r>
                <a:r>
                  <a:rPr lang="ru-RU" sz="1400" dirty="0" smtClean="0">
                    <a:latin typeface="Arial" panose="020B0604020202020204" pitchFamily="34" charset="0"/>
                    <a:cs typeface="Arial" panose="020B0604020202020204" pitchFamily="34" charset="0"/>
                  </a:rPr>
                  <a:t>я в будущем.</a:t>
                </a:r>
              </a:p>
              <a:p>
                <a:pPr>
                  <a:lnSpc>
                    <a:spcPct val="150000"/>
                  </a:lnSpc>
                </a:pPr>
                <a:r>
                  <a:rPr lang="ru-RU" sz="1400" dirty="0" smtClean="0">
                    <a:latin typeface="Arial" panose="020B0604020202020204" pitchFamily="34" charset="0"/>
                    <a:cs typeface="Arial" panose="020B0604020202020204" pitchFamily="34" charset="0"/>
                  </a:rPr>
                  <a:t>Идея этого метода взята прямо из термодинамики и процесса остывания расплавленных материалов. Как известно, </a:t>
                </a:r>
                <a:r>
                  <a:rPr lang="ru-RU" sz="1400" dirty="0" err="1" smtClean="0">
                    <a:latin typeface="Arial" panose="020B0604020202020204" pitchFamily="34" charset="0"/>
                    <a:cs typeface="Arial" panose="020B0604020202020204" pitchFamily="34" charset="0"/>
                  </a:rPr>
                  <a:t>термидинамически</a:t>
                </a:r>
                <a:r>
                  <a:rPr lang="ru-RU" sz="1400" dirty="0" smtClean="0">
                    <a:latin typeface="Arial" panose="020B0604020202020204" pitchFamily="34" charset="0"/>
                    <a:cs typeface="Arial" panose="020B0604020202020204" pitchFamily="34" charset="0"/>
                  </a:rPr>
                  <a:t> система всегда стремиться к состоянию с наименьшей энтропией, т.е. к состоянию наименьшей энергии, в случае с расплавленным или просто горячими материалами к остыванию. Процесс остывания материала идет не равномерно, и что важно, по сути зависит от каждой частицы материала в отдельности и связан с энергетическими переходами частиц между состояниями. Как и многие другие процессы связанные с энергией и частицами, этот процесс имеет частично стохастическую природу, т.е. есть некоторая вероятность перехода в другое состояние, которая описывается формулой</a:t>
                </a:r>
                <a:r>
                  <a:rPr lang="en-US" sz="1400" dirty="0" smtClean="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𝑃</m:t>
                      </m:r>
                      <m:d>
                        <m:dPr>
                          <m:ctrlPr>
                            <a:rPr lang="en-US" sz="1400" b="0" i="1" smtClean="0">
                              <a:latin typeface="Cambria Math" panose="02040503050406030204" pitchFamily="18" charset="0"/>
                              <a:cs typeface="Arial" panose="020B0604020202020204" pitchFamily="34" charset="0"/>
                            </a:rPr>
                          </m:ctrlPr>
                        </m:dPr>
                        <m:e>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𝑒</m:t>
                              </m:r>
                            </m:e>
                            <m:sub>
                              <m:r>
                                <a:rPr lang="en-US" sz="1400" b="0" i="1" smtClean="0">
                                  <a:latin typeface="Cambria Math" panose="02040503050406030204" pitchFamily="18" charset="0"/>
                                  <a:cs typeface="Arial" panose="020B0604020202020204" pitchFamily="34" charset="0"/>
                                </a:rPr>
                                <m:t>𝑖</m:t>
                              </m:r>
                            </m:sub>
                          </m:sSub>
                          <m:r>
                            <a:rPr lang="en-US" sz="1400" b="0" i="1" smtClean="0">
                              <a:latin typeface="Cambria Math" panose="02040503050406030204" pitchFamily="18" charset="0"/>
                              <a:cs typeface="Arial" panose="020B0604020202020204" pitchFamily="34" charset="0"/>
                            </a:rPr>
                            <m:t>,</m:t>
                          </m:r>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𝑒</m:t>
                              </m:r>
                            </m:e>
                            <m:sub>
                              <m:r>
                                <a:rPr lang="en-US" sz="1400" b="0" i="1" smtClean="0">
                                  <a:latin typeface="Cambria Math" panose="02040503050406030204" pitchFamily="18" charset="0"/>
                                  <a:cs typeface="Arial" panose="020B0604020202020204" pitchFamily="34" charset="0"/>
                                </a:rPr>
                                <m:t>𝑗</m:t>
                              </m:r>
                            </m:sub>
                          </m:sSub>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𝑇</m:t>
                          </m:r>
                        </m:e>
                      </m:d>
                      <m:r>
                        <a:rPr lang="en-US" sz="1400" b="0" i="1" smtClean="0">
                          <a:latin typeface="Cambria Math" panose="02040503050406030204" pitchFamily="18" charset="0"/>
                          <a:cs typeface="Arial" panose="020B0604020202020204" pitchFamily="34" charset="0"/>
                        </a:rPr>
                        <m:t>=</m:t>
                      </m:r>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𝑒</m:t>
                          </m:r>
                        </m:e>
                        <m:sup>
                          <m:f>
                            <m:fPr>
                              <m:type m:val="skw"/>
                              <m:ctrlPr>
                                <a:rPr lang="en-US" sz="1400" b="0" i="1" smtClean="0">
                                  <a:latin typeface="Cambria Math" panose="02040503050406030204" pitchFamily="18" charset="0"/>
                                  <a:cs typeface="Arial" panose="020B0604020202020204" pitchFamily="34" charset="0"/>
                                </a:rPr>
                              </m:ctrlPr>
                            </m:fPr>
                            <m:num>
                              <m:d>
                                <m:dPr>
                                  <m:ctrlPr>
                                    <a:rPr lang="en-US" sz="1400" b="0" i="1" smtClean="0">
                                      <a:latin typeface="Cambria Math" panose="02040503050406030204" pitchFamily="18" charset="0"/>
                                      <a:cs typeface="Arial" panose="020B0604020202020204" pitchFamily="34" charset="0"/>
                                    </a:rPr>
                                  </m:ctrlPr>
                                </m:dPr>
                                <m:e>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𝑒</m:t>
                                      </m:r>
                                    </m:e>
                                    <m:sub>
                                      <m:r>
                                        <a:rPr lang="en-US" sz="1400" b="0" i="1" smtClean="0">
                                          <a:latin typeface="Cambria Math" panose="02040503050406030204" pitchFamily="18" charset="0"/>
                                          <a:cs typeface="Arial" panose="020B0604020202020204" pitchFamily="34" charset="0"/>
                                        </a:rPr>
                                        <m:t>𝑖</m:t>
                                      </m:r>
                                    </m:sub>
                                  </m:sSub>
                                  <m:r>
                                    <a:rPr lang="en-US" sz="1400" b="0" i="1" smtClean="0">
                                      <a:latin typeface="Cambria Math" panose="02040503050406030204" pitchFamily="18" charset="0"/>
                                      <a:cs typeface="Arial" panose="020B0604020202020204" pitchFamily="34" charset="0"/>
                                    </a:rPr>
                                    <m:t>−</m:t>
                                  </m:r>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𝑒</m:t>
                                      </m:r>
                                    </m:e>
                                    <m:sub>
                                      <m:r>
                                        <a:rPr lang="en-US" sz="1400" b="0" i="1" smtClean="0">
                                          <a:latin typeface="Cambria Math" panose="02040503050406030204" pitchFamily="18" charset="0"/>
                                          <a:cs typeface="Arial" panose="020B0604020202020204" pitchFamily="34" charset="0"/>
                                        </a:rPr>
                                        <m:t>𝑗</m:t>
                                      </m:r>
                                    </m:sub>
                                  </m:sSub>
                                </m:e>
                              </m:d>
                            </m:num>
                            <m:den>
                              <m:d>
                                <m:dPr>
                                  <m:ctrlPr>
                                    <a:rPr lang="en-US" sz="1400" b="0" i="1" smtClean="0">
                                      <a:latin typeface="Cambria Math" panose="02040503050406030204" pitchFamily="18" charset="0"/>
                                      <a:cs typeface="Arial" panose="020B0604020202020204" pitchFamily="34" charset="0"/>
                                    </a:rPr>
                                  </m:ctrlPr>
                                </m:dPr>
                                <m:e>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𝑘</m:t>
                                      </m:r>
                                    </m:e>
                                    <m:sub>
                                      <m:r>
                                        <a:rPr lang="en-US" sz="1400" b="0" i="1" smtClean="0">
                                          <a:latin typeface="Cambria Math" panose="02040503050406030204" pitchFamily="18" charset="0"/>
                                          <a:cs typeface="Arial" panose="020B0604020202020204" pitchFamily="34" charset="0"/>
                                        </a:rPr>
                                        <m:t>𝐵</m:t>
                                      </m:r>
                                    </m:sub>
                                  </m:sSub>
                                  <m:r>
                                    <a:rPr lang="en-US" sz="1400" b="0" i="1" smtClean="0">
                                      <a:latin typeface="Cambria Math" panose="02040503050406030204" pitchFamily="18" charset="0"/>
                                      <a:cs typeface="Arial" panose="020B0604020202020204" pitchFamily="34" charset="0"/>
                                    </a:rPr>
                                    <m:t>𝑇</m:t>
                                  </m:r>
                                </m:e>
                              </m:d>
                            </m:den>
                          </m:f>
                        </m:sup>
                      </m:sSup>
                    </m:oMath>
                  </m:oMathPara>
                </a14:m>
                <a:endParaRPr lang="en-US"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 формуле фигурируют 2 состояния</a:t>
                </a:r>
                <a:r>
                  <a:rPr lang="en-US" sz="1400" dirty="0" smtClean="0">
                    <a:latin typeface="Arial" panose="020B0604020202020204" pitchFamily="34" charset="0"/>
                    <a:cs typeface="Arial" panose="020B0604020202020204" pitchFamily="34" charset="0"/>
                  </a:rPr>
                  <a:t>:</a:t>
                </a:r>
                <a:r>
                  <a:rPr lang="en-US" sz="1400" dirty="0" smtClean="0">
                    <a:cs typeface="Arial" panose="020B0604020202020204" pitchFamily="34" charset="0"/>
                  </a:rPr>
                  <a:t>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𝑒</m:t>
                        </m:r>
                      </m:e>
                      <m:sub>
                        <m:r>
                          <a:rPr lang="en-US" sz="1400" i="1">
                            <a:latin typeface="Cambria Math" panose="02040503050406030204" pitchFamily="18" charset="0"/>
                            <a:cs typeface="Arial" panose="020B0604020202020204" pitchFamily="34" charset="0"/>
                          </a:rPr>
                          <m:t>𝑖</m:t>
                        </m:r>
                      </m:sub>
                    </m:sSub>
                  </m:oMath>
                </a14:m>
                <a:r>
                  <a:rPr lang="ru-RU" sz="1400" dirty="0">
                    <a:cs typeface="Arial" panose="020B0604020202020204" pitchFamily="34" charset="0"/>
                  </a:rPr>
                  <a:t> </a:t>
                </a:r>
                <a:r>
                  <a:rPr lang="en-US" sz="1400" dirty="0">
                    <a:cs typeface="Arial" panose="020B0604020202020204" pitchFamily="34" charset="0"/>
                  </a:rPr>
                  <a:t>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𝑒</m:t>
                        </m:r>
                      </m:e>
                      <m:sub>
                        <m:r>
                          <a:rPr lang="en-US" sz="1400" i="1">
                            <a:latin typeface="Cambria Math" panose="02040503050406030204" pitchFamily="18" charset="0"/>
                            <a:cs typeface="Arial" panose="020B0604020202020204" pitchFamily="34" charset="0"/>
                          </a:rPr>
                          <m:t>𝑗</m:t>
                        </m:r>
                      </m:sub>
                    </m:sSub>
                  </m:oMath>
                </a14:m>
                <a:r>
                  <a:rPr lang="ru-RU" sz="1400" dirty="0" smtClean="0">
                    <a:latin typeface="Arial" panose="020B0604020202020204" pitchFamily="34" charset="0"/>
                    <a:cs typeface="Arial" panose="020B0604020202020204" pitchFamily="34" charset="0"/>
                  </a:rPr>
                  <a:t>, а переход между ними зависит от температуры. Физический смысл в данном случае таков, что переход в более низкоэнергетическое состояние наиболее вероятен, но увеличение энергии не является абсолютно невозможным и имеет некоторую малую вероятность.</a:t>
                </a:r>
                <a:endParaRPr lang="en-US" sz="1400" dirty="0">
                  <a:latin typeface="Arial" panose="020B0604020202020204" pitchFamily="34" charset="0"/>
                  <a:cs typeface="Arial" panose="020B0604020202020204"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830630" y="1547249"/>
                <a:ext cx="10091083" cy="4934428"/>
              </a:xfrm>
              <a:prstGeom prst="rect">
                <a:avLst/>
              </a:prstGeom>
              <a:blipFill>
                <a:blip r:embed="rId4"/>
                <a:stretch>
                  <a:fillRect l="-181" r="-181"/>
                </a:stretch>
              </a:blipFill>
            </p:spPr>
            <p:txBody>
              <a:bodyPr/>
              <a:lstStyle/>
              <a:p>
                <a:r>
                  <a:rPr lang="ru-RU">
                    <a:noFill/>
                  </a:rPr>
                  <a:t> </a:t>
                </a:r>
              </a:p>
            </p:txBody>
          </p:sp>
        </mc:Fallback>
      </mc:AlternateContent>
      <p:pic>
        <p:nvPicPr>
          <p:cNvPr id="2050" name="Picture 2" descr="Физика , Мем Тут"/>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6209" y="192691"/>
            <a:ext cx="1733191" cy="144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3631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Жадные алгоритмы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93981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Жадные алгоритмы сами по себе частично относятся к эвристическим, однако суммарная идея их применения немного отличается.</a:t>
            </a:r>
          </a:p>
          <a:p>
            <a:pPr>
              <a:lnSpc>
                <a:spcPct val="150000"/>
              </a:lnSpc>
            </a:pPr>
            <a:r>
              <a:rPr lang="ru-RU" sz="1400" dirty="0" smtClean="0">
                <a:latin typeface="Arial" panose="020B0604020202020204" pitchFamily="34" charset="0"/>
                <a:cs typeface="Arial" panose="020B0604020202020204" pitchFamily="34" charset="0"/>
              </a:rPr>
              <a:t>Жадным алгоритмом называется алгоритм, который в каждой локальной группе решений принимает наиболее оптимальное решение, переходи в него и повторяет процедура далее. Все это строится на идеи о том, что если принимать множество оптимальных решений, то конечное решение так же будет оптимальным.</a:t>
            </a:r>
          </a:p>
          <a:p>
            <a:pPr>
              <a:lnSpc>
                <a:spcPct val="150000"/>
              </a:lnSpc>
            </a:pPr>
            <a:r>
              <a:rPr lang="ru-RU" sz="1400" dirty="0" smtClean="0">
                <a:latin typeface="Arial" panose="020B0604020202020204" pitchFamily="34" charset="0"/>
                <a:cs typeface="Arial" panose="020B0604020202020204" pitchFamily="34" charset="0"/>
              </a:rPr>
              <a:t>Такие методы, в случае если имеется доказанный факт оптимальности глобального решения полученного на основании оптимальных локальных(что отличает такие методы от чисто эвристических) часто является более применимым чем чисто эвристические методы или динамическое программирование.</a:t>
            </a:r>
          </a:p>
          <a:p>
            <a:pPr>
              <a:lnSpc>
                <a:spcPct val="150000"/>
              </a:lnSpc>
            </a:pPr>
            <a:r>
              <a:rPr lang="ru-RU" sz="1400" dirty="0">
                <a:latin typeface="Arial" panose="020B0604020202020204" pitchFamily="34" charset="0"/>
                <a:cs typeface="Arial" panose="020B0604020202020204" pitchFamily="34" charset="0"/>
              </a:rPr>
              <a:t>Говорят, что к оптимизационной задаче применим принцип жадного выбора, если последовательность локально оптимальных выборов даёт глобально оптимальное решение. В типичном случае доказательство оптимальности следует такой схеме</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Доказывается, что жадный выбор на первом шаге не закрывает пути к оптимальному решению: для всякого решения есть другое, согласованное с жадным выбором и не хуже первого.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Показывается, что подзадача, возникающая после жадного выбора на первом шаге, аналогична исходной.</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Рассуждение завершается по индукции.</a:t>
            </a:r>
            <a:endParaRPr lang="en-US" sz="1400" dirty="0">
              <a:latin typeface="Arial" panose="020B0604020202020204" pitchFamily="34" charset="0"/>
              <a:cs typeface="Arial" panose="020B0604020202020204" pitchFamily="34" charset="0"/>
            </a:endParaRPr>
          </a:p>
        </p:txBody>
      </p:sp>
      <p:sp>
        <p:nvSpPr>
          <p:cNvPr id="10" name="Прямоугольник 9"/>
          <p:cNvSpPr/>
          <p:nvPr/>
        </p:nvSpPr>
        <p:spPr>
          <a:xfrm>
            <a:off x="830630" y="6487063"/>
            <a:ext cx="9176495" cy="369332"/>
          </a:xfrm>
          <a:prstGeom prst="rect">
            <a:avLst/>
          </a:prstGeom>
        </p:spPr>
        <p:txBody>
          <a:bodyPr wrap="square">
            <a:spAutoFit/>
          </a:bodyPr>
          <a:lstStyle/>
          <a:p>
            <a:r>
              <a:rPr lang="ru-RU" dirty="0" smtClean="0">
                <a:hlinkClick r:id="rId4"/>
              </a:rPr>
              <a:t>Небольшая глава по теме</a:t>
            </a:r>
            <a:endParaRPr lang="ru-RU" dirty="0"/>
          </a:p>
        </p:txBody>
      </p:sp>
    </p:spTree>
    <p:extLst>
      <p:ext uri="{BB962C8B-B14F-4D97-AF65-F5344CB8AC3E}">
        <p14:creationId xmlns:p14="http://schemas.microsoft.com/office/powerpoint/2010/main" val="4229579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Жадные </a:t>
            </a:r>
            <a:r>
              <a:rPr lang="ru-RU" sz="3200" dirty="0" smtClean="0">
                <a:solidFill>
                  <a:schemeClr val="accent1">
                    <a:lumMod val="75000"/>
                  </a:schemeClr>
                </a:solidFill>
                <a:latin typeface="Arial" panose="020B0604020202020204" pitchFamily="34" charset="0"/>
                <a:cs typeface="Arial" panose="020B0604020202020204" pitchFamily="34" charset="0"/>
              </a:rPr>
              <a:t>алгоритмы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b="1" dirty="0" smtClean="0">
                <a:latin typeface="Arial" panose="020B0604020202020204" pitchFamily="34" charset="0"/>
                <a:cs typeface="Arial" panose="020B0604020202020204" pitchFamily="34" charset="0"/>
              </a:rPr>
              <a:t>Примеры жадных алгоритмов</a:t>
            </a:r>
            <a:endParaRPr lang="en-US" sz="1400" b="1"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a:t>
            </a:r>
            <a:r>
              <a:rPr lang="ru-RU" sz="1400" dirty="0">
                <a:latin typeface="Arial" panose="020B0604020202020204" pitchFamily="34" charset="0"/>
                <a:cs typeface="Arial" panose="020B0604020202020204" pitchFamily="34" charset="0"/>
              </a:rPr>
              <a:t>Хаффмана (адаптивный алгоритм оптимального префиксного кодирования алфавита с минимальной избыточностью).</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a:t>
            </a:r>
            <a:r>
              <a:rPr lang="ru-RU" sz="1400" dirty="0" err="1">
                <a:latin typeface="Arial" panose="020B0604020202020204" pitchFamily="34" charset="0"/>
                <a:cs typeface="Arial" panose="020B0604020202020204" pitchFamily="34" charset="0"/>
              </a:rPr>
              <a:t>Крускала</a:t>
            </a:r>
            <a:r>
              <a:rPr lang="ru-RU" sz="1400" dirty="0">
                <a:latin typeface="Arial" panose="020B0604020202020204" pitchFamily="34" charset="0"/>
                <a:cs typeface="Arial" panose="020B0604020202020204" pitchFamily="34" charset="0"/>
              </a:rPr>
              <a:t> (поиск </a:t>
            </a:r>
            <a:r>
              <a:rPr lang="ru-RU" sz="1400" dirty="0" err="1">
                <a:latin typeface="Arial" panose="020B0604020202020204" pitchFamily="34" charset="0"/>
                <a:cs typeface="Arial" panose="020B0604020202020204" pitchFamily="34" charset="0"/>
              </a:rPr>
              <a:t>остовного</a:t>
            </a:r>
            <a:r>
              <a:rPr lang="ru-RU" sz="1400" dirty="0">
                <a:latin typeface="Arial" panose="020B0604020202020204" pitchFamily="34" charset="0"/>
                <a:cs typeface="Arial" panose="020B0604020202020204" pitchFamily="34" charset="0"/>
              </a:rPr>
              <a:t> дерева минимального веса в графе).</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Прима (поиск </a:t>
            </a:r>
            <a:r>
              <a:rPr lang="ru-RU" sz="1400" dirty="0" err="1">
                <a:latin typeface="Arial" panose="020B0604020202020204" pitchFamily="34" charset="0"/>
                <a:cs typeface="Arial" panose="020B0604020202020204" pitchFamily="34" charset="0"/>
              </a:rPr>
              <a:t>остовного</a:t>
            </a:r>
            <a:r>
              <a:rPr lang="ru-RU" sz="1400" dirty="0">
                <a:latin typeface="Arial" panose="020B0604020202020204" pitchFamily="34" charset="0"/>
                <a:cs typeface="Arial" panose="020B0604020202020204" pitchFamily="34" charset="0"/>
              </a:rPr>
              <a:t> дерева минимального веса в связном графе</a:t>
            </a:r>
            <a:r>
              <a:rPr lang="ru-RU" sz="1400" dirty="0" smtClean="0">
                <a:latin typeface="Arial" panose="020B0604020202020204" pitchFamily="34" charset="0"/>
                <a:cs typeface="Arial" panose="020B0604020202020204" pitchFamily="34" charset="0"/>
              </a:rPr>
              <a:t>).</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b="1" dirty="0">
                <a:latin typeface="Arial" panose="020B0604020202020204" pitchFamily="34" charset="0"/>
                <a:cs typeface="Arial" panose="020B0604020202020204" pitchFamily="34" charset="0"/>
              </a:rPr>
              <a:t>Задачи, в которых жадные алгоритмы не дают оптимального решения</a:t>
            </a:r>
          </a:p>
          <a:p>
            <a:pPr>
              <a:lnSpc>
                <a:spcPct val="150000"/>
              </a:lnSpc>
            </a:pPr>
            <a:r>
              <a:rPr lang="ru-RU" sz="1400" dirty="0">
                <a:latin typeface="Arial" panose="020B0604020202020204" pitchFamily="34" charset="0"/>
                <a:cs typeface="Arial" panose="020B0604020202020204" pitchFamily="34" charset="0"/>
              </a:rPr>
              <a:t>Для ряда задач, относящихся к классу NP, жадные алгоритмы не дают оптимального решения. К ним относятся</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задача коммивояжера;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задача минимальной раскраски графа;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задача разбиения графа на подграфы;</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задача выделения максимальной клики;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задачи, связанные с составлением расписаний.</a:t>
            </a:r>
          </a:p>
          <a:p>
            <a:pPr>
              <a:lnSpc>
                <a:spcPct val="150000"/>
              </a:lnSpc>
            </a:pPr>
            <a:r>
              <a:rPr lang="ru-RU" sz="1400" dirty="0">
                <a:latin typeface="Arial" panose="020B0604020202020204" pitchFamily="34" charset="0"/>
                <a:cs typeface="Arial" panose="020B0604020202020204" pitchFamily="34" charset="0"/>
              </a:rPr>
              <a:t>Тем не менее, в ряде задач жадные алгоритмы дают неплохие приближённые решения.</a:t>
            </a:r>
            <a:endParaRPr lang="ru-RU" sz="1400" dirty="0">
              <a:latin typeface="Arial" panose="020B0604020202020204" pitchFamily="34" charset="0"/>
              <a:cs typeface="Arial" panose="020B0604020202020204" pitchFamily="34" charset="0"/>
            </a:endParaRPr>
          </a:p>
        </p:txBody>
      </p:sp>
      <p:pic>
        <p:nvPicPr>
          <p:cNvPr id="12290" name="Picture 2" descr="Жадный алгоритм? И так сойдет, Мем И так сойдет"/>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1912" y="4130792"/>
            <a:ext cx="2967415" cy="222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50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Динамическое программирование</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6776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Динамическое программирование чем то похоже на жадные алгоритмы, в частности тем, что как и в случае с жадным алгоритмом здесь оперируют подзадачами и их решением.</a:t>
            </a:r>
          </a:p>
          <a:p>
            <a:pPr>
              <a:lnSpc>
                <a:spcPct val="150000"/>
              </a:lnSpc>
            </a:pPr>
            <a:r>
              <a:rPr lang="ru-RU" sz="1400" dirty="0" smtClean="0">
                <a:latin typeface="Arial" panose="020B0604020202020204" pitchFamily="34" charset="0"/>
                <a:cs typeface="Arial" panose="020B0604020202020204" pitchFamily="34" charset="0"/>
              </a:rPr>
              <a:t>Суммарно идея динамического программирования заключается в том, что мы разбиваем задачу на малые подзадачи, спускаясь вниз, далее, находим самую минимальную подзадачу, решаем, ее, затем, имея ее решение, мы создаем подзадачи, которые включают в свое решение решенную более меньшую подзадачу, снова получаем их решения, сохраняем их, и движемся далее вверх. Основной вопрос в том, дает ли рекурсивный алгоритм одинаковый ответ при одинаковой подзадаче?</a:t>
            </a:r>
          </a:p>
          <a:p>
            <a:pPr>
              <a:lnSpc>
                <a:spcPct val="150000"/>
              </a:lnSpc>
            </a:pPr>
            <a:endParaRPr lang="en-US" sz="14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1790902" y="3932258"/>
            <a:ext cx="5805000" cy="1035000"/>
          </a:xfrm>
          <a:prstGeom prst="rect">
            <a:avLst/>
          </a:prstGeom>
        </p:spPr>
      </p:pic>
      <p:pic>
        <p:nvPicPr>
          <p:cNvPr id="6" name="Рисунок 5"/>
          <p:cNvPicPr>
            <a:picLocks noChangeAspect="1"/>
          </p:cNvPicPr>
          <p:nvPr/>
        </p:nvPicPr>
        <p:blipFill>
          <a:blip r:embed="rId5"/>
          <a:stretch>
            <a:fillRect/>
          </a:stretch>
        </p:blipFill>
        <p:spPr>
          <a:xfrm>
            <a:off x="985402" y="4993001"/>
            <a:ext cx="7416000" cy="1656000"/>
          </a:xfrm>
          <a:prstGeom prst="rect">
            <a:avLst/>
          </a:prstGeom>
        </p:spPr>
      </p:pic>
      <p:sp>
        <p:nvSpPr>
          <p:cNvPr id="10" name="Прямоугольник 9"/>
          <p:cNvSpPr/>
          <p:nvPr/>
        </p:nvSpPr>
        <p:spPr>
          <a:xfrm>
            <a:off x="821105" y="6356353"/>
            <a:ext cx="2716854" cy="369332"/>
          </a:xfrm>
          <a:prstGeom prst="rect">
            <a:avLst/>
          </a:prstGeom>
        </p:spPr>
        <p:txBody>
          <a:bodyPr wrap="square">
            <a:spAutoFit/>
          </a:bodyPr>
          <a:lstStyle/>
          <a:p>
            <a:r>
              <a:rPr lang="ru-RU" dirty="0" err="1" smtClean="0">
                <a:hlinkClick r:id="rId6"/>
              </a:rPr>
              <a:t>Подробненько</a:t>
            </a:r>
            <a:r>
              <a:rPr lang="ru-RU" dirty="0" smtClean="0">
                <a:hlinkClick r:id="rId6"/>
              </a:rPr>
              <a:t> с теорией</a:t>
            </a:r>
            <a:endParaRPr lang="ru-RU" dirty="0"/>
          </a:p>
        </p:txBody>
      </p:sp>
      <p:sp>
        <p:nvSpPr>
          <p:cNvPr id="11" name="Прямоугольник 10"/>
          <p:cNvSpPr/>
          <p:nvPr/>
        </p:nvSpPr>
        <p:spPr>
          <a:xfrm>
            <a:off x="8414429" y="3720657"/>
            <a:ext cx="3299757" cy="3000821"/>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По итогу динамическое программирование требует следующего для решения какой либо задачи</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перекрывающиеся подзадачи;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оптимальная подструктура;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возможность запоминания решения часто встречающихся подзадач.</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24658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Динамическое программирование</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97031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Словами общую идею построения алгоритма можно описать следующим образом</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Разбиение задачи на подзадачи меньшего размера.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Нахождение оптимального решения подзадач рекурсивно, проделывая такой же </a:t>
            </a:r>
            <a:r>
              <a:rPr lang="ru-RU" sz="1400" dirty="0" err="1">
                <a:latin typeface="Arial" panose="020B0604020202020204" pitchFamily="34" charset="0"/>
                <a:cs typeface="Arial" panose="020B0604020202020204" pitchFamily="34" charset="0"/>
              </a:rPr>
              <a:t>трехшаговый</a:t>
            </a:r>
            <a:r>
              <a:rPr lang="ru-RU" sz="1400" dirty="0">
                <a:latin typeface="Arial" panose="020B0604020202020204" pitchFamily="34" charset="0"/>
                <a:cs typeface="Arial" panose="020B0604020202020204" pitchFamily="34" charset="0"/>
              </a:rPr>
              <a:t> алгоритм.</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Использование полученного решения подзадач для конструирования решения исходной задачи.</a:t>
            </a:r>
            <a:endParaRPr lang="en-US"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Есть 2 варианта динамического программирования</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нисходящее </a:t>
            </a:r>
            <a:r>
              <a:rPr lang="ru-RU" sz="1400" dirty="0">
                <a:latin typeface="Arial" panose="020B0604020202020204" pitchFamily="34" charset="0"/>
                <a:cs typeface="Arial" panose="020B0604020202020204" pitchFamily="34" charset="0"/>
              </a:rPr>
              <a:t>динамическое программирование: задача разбивается на подзадачи меньшего размера, они решаются и затем комбинируются для решения исходной задачи. Используется запоминание для решений уже решенных подзадач.</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восходящее динамическое программирование: все подзадачи, которые впоследствии понадобятся для решения исходной задачи просчитываются заранее и затем используются для построения решения исходной задачи. Этот способ лучше нисходящего программирования в смысле размера необходимого стека и количества вызова функций, но иногда бывает нелегко заранее выяснить, решение каких подзадач нам потребуется в дальнейшем.</a:t>
            </a:r>
            <a:endParaRPr lang="en-US" sz="1400" dirty="0">
              <a:latin typeface="Arial" panose="020B0604020202020204" pitchFamily="34" charset="0"/>
              <a:cs typeface="Arial" panose="020B0604020202020204" pitchFamily="34" charset="0"/>
            </a:endParaRPr>
          </a:p>
        </p:txBody>
      </p:sp>
      <p:pic>
        <p:nvPicPr>
          <p:cNvPr id="8194" name="Picture 2" descr="Ничего не понял Но очень интересно, Memchik.r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380" y="5385418"/>
            <a:ext cx="2621808" cy="1472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162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Очень удобно проиллюстрировать динамический алгоритм на поиске чисел Фибоначчи.</a:t>
            </a:r>
            <a:endParaRPr lang="en-US"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Часто во многих книгах по программированию числа Фибоначчи используются для иллюстрирования рекурсии и рекурсивных алгоритмов. Однако, затем многие программисты узнают, что это определенно неоптимальное использование рекурсии. </a:t>
            </a:r>
          </a:p>
          <a:p>
            <a:pPr>
              <a:lnSpc>
                <a:spcPct val="150000"/>
              </a:lnSpc>
            </a:pPr>
            <a:endParaRPr lang="en-US" sz="1400" dirty="0">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stretch>
            <a:fillRect/>
          </a:stretch>
        </p:blipFill>
        <p:spPr>
          <a:xfrm>
            <a:off x="1213908" y="2929381"/>
            <a:ext cx="8505000" cy="3753000"/>
          </a:xfrm>
          <a:prstGeom prst="rect">
            <a:avLst/>
          </a:prstGeom>
        </p:spPr>
      </p:pic>
    </p:spTree>
    <p:extLst>
      <p:ext uri="{BB962C8B-B14F-4D97-AF65-F5344CB8AC3E}">
        <p14:creationId xmlns:p14="http://schemas.microsoft.com/office/powerpoint/2010/main" val="20215082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7082776" cy="461664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 можно заметить алгоритм поиска чисел Фибоначчи однотипен, для каждого следующего числа нужно знать 2 предыдущих, и так что называет до победного. При этом строго известны первые 2 числа. Если решать эту задачу простой рекурсией, то результат будет плачевным, чем больше будет число, тем больше будет однотипных операций. Однако, замечая, что подзадачи поиска предыдущего числа всегда одинаковы, и по сути единожды найденное число можно затем использовать всякий раз когда нужно вычислить следующее, мы можем сохранять все числа в некоторый массив и использовать их, если нам нужно вычислить новое число, что позволит превратить наш алгоритм из рекурсивного в итеративный.</a:t>
            </a:r>
          </a:p>
          <a:p>
            <a:pPr>
              <a:lnSpc>
                <a:spcPct val="150000"/>
              </a:lnSpc>
            </a:pPr>
            <a:r>
              <a:rPr lang="ru-RU" sz="1400" dirty="0" smtClean="0">
                <a:latin typeface="Arial" panose="020B0604020202020204" pitchFamily="34" charset="0"/>
                <a:cs typeface="Arial" panose="020B0604020202020204" pitchFamily="34" charset="0"/>
              </a:rPr>
              <a:t>По сути, решаю эту задачу, мы сначала обратили внимание на закономерность и однотипность действий, поняли, что для каждого следующего числа эти действия буду давать такой же результат, и сама задача сводиться к нахождению предыдущих значений.</a:t>
            </a:r>
            <a:endParaRPr lang="en-US" sz="14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7495783" y="1803162"/>
            <a:ext cx="3330222" cy="4735753"/>
          </a:xfrm>
          <a:prstGeom prst="rect">
            <a:avLst/>
          </a:prstGeom>
        </p:spPr>
      </p:pic>
      <p:sp>
        <p:nvSpPr>
          <p:cNvPr id="6" name="Прямоугольник 5"/>
          <p:cNvSpPr/>
          <p:nvPr/>
        </p:nvSpPr>
        <p:spPr>
          <a:xfrm>
            <a:off x="830630" y="6260865"/>
            <a:ext cx="6665153" cy="369332"/>
          </a:xfrm>
          <a:prstGeom prst="rect">
            <a:avLst/>
          </a:prstGeom>
        </p:spPr>
        <p:txBody>
          <a:bodyPr wrap="square">
            <a:spAutoFit/>
          </a:bodyPr>
          <a:lstStyle/>
          <a:p>
            <a:r>
              <a:rPr lang="ru-RU" dirty="0" smtClean="0">
                <a:hlinkClick r:id="rId5"/>
              </a:rPr>
              <a:t>Почитать подробное описание с примером кода</a:t>
            </a:r>
            <a:endParaRPr lang="ru-RU" dirty="0"/>
          </a:p>
        </p:txBody>
      </p:sp>
    </p:spTree>
    <p:extLst>
      <p:ext uri="{BB962C8B-B14F-4D97-AF65-F5344CB8AC3E}">
        <p14:creationId xmlns:p14="http://schemas.microsoft.com/office/powerpoint/2010/main" val="888941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3074" name="Picture 2" descr="Остановись... , Мем Лемур узбагойс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339" y="919948"/>
            <a:ext cx="5511055" cy="4908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План</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graphicFrame>
        <p:nvGraphicFramePr>
          <p:cNvPr id="3" name="Таблица 2"/>
          <p:cNvGraphicFramePr>
            <a:graphicFrameLocks noGrp="1"/>
          </p:cNvGraphicFramePr>
          <p:nvPr>
            <p:extLst>
              <p:ext uri="{D42A27DB-BD31-4B8C-83A1-F6EECF244321}">
                <p14:modId xmlns:p14="http://schemas.microsoft.com/office/powerpoint/2010/main" val="2239661027"/>
              </p:ext>
            </p:extLst>
          </p:nvPr>
        </p:nvGraphicFramePr>
        <p:xfrm>
          <a:off x="493417" y="1244404"/>
          <a:ext cx="10418770" cy="5005363"/>
        </p:xfrm>
        <a:graphic>
          <a:graphicData uri="http://schemas.openxmlformats.org/drawingml/2006/table">
            <a:tbl>
              <a:tblPr firstRow="1" bandRow="1">
                <a:tableStyleId>{F5AB1C69-6EDB-4FF4-983F-18BD219EF322}</a:tableStyleId>
              </a:tblPr>
              <a:tblGrid>
                <a:gridCol w="790498">
                  <a:extLst>
                    <a:ext uri="{9D8B030D-6E8A-4147-A177-3AD203B41FA5}">
                      <a16:colId xmlns:a16="http://schemas.microsoft.com/office/drawing/2014/main" val="747302958"/>
                    </a:ext>
                  </a:extLst>
                </a:gridCol>
                <a:gridCol w="790498">
                  <a:extLst>
                    <a:ext uri="{9D8B030D-6E8A-4147-A177-3AD203B41FA5}">
                      <a16:colId xmlns:a16="http://schemas.microsoft.com/office/drawing/2014/main" val="3644054527"/>
                    </a:ext>
                  </a:extLst>
                </a:gridCol>
                <a:gridCol w="4418887">
                  <a:extLst>
                    <a:ext uri="{9D8B030D-6E8A-4147-A177-3AD203B41FA5}">
                      <a16:colId xmlns:a16="http://schemas.microsoft.com/office/drawing/2014/main" val="1827389550"/>
                    </a:ext>
                  </a:extLst>
                </a:gridCol>
                <a:gridCol w="4418887">
                  <a:extLst>
                    <a:ext uri="{9D8B030D-6E8A-4147-A177-3AD203B41FA5}">
                      <a16:colId xmlns:a16="http://schemas.microsoft.com/office/drawing/2014/main" val="60667989"/>
                    </a:ext>
                  </a:extLst>
                </a:gridCol>
              </a:tblGrid>
              <a:tr h="251998">
                <a:tc>
                  <a:txBody>
                    <a:bodyPr/>
                    <a:lstStyle/>
                    <a:p>
                      <a:pPr algn="r" rtl="0" fontAlgn="b"/>
                      <a:r>
                        <a:rPr lang="ru-RU" sz="1200" dirty="0" smtClean="0">
                          <a:effectLst/>
                        </a:rPr>
                        <a:t>Номер</a:t>
                      </a:r>
                      <a:endParaRPr lang="ru-RU" sz="1200" dirty="0">
                        <a:effectLst/>
                        <a:latin typeface="Arial" panose="020B0604020202020204" pitchFamily="34" charset="0"/>
                        <a:cs typeface="Arial" panose="020B0604020202020204" pitchFamily="34" charset="0"/>
                      </a:endParaRPr>
                    </a:p>
                  </a:txBody>
                  <a:tcPr marL="10514" marR="10514" marT="7009" marB="7009" anchor="b"/>
                </a:tc>
                <a:tc>
                  <a:txBody>
                    <a:bodyPr/>
                    <a:lstStyle/>
                    <a:p>
                      <a:pPr algn="r" rtl="0" fontAlgn="b"/>
                      <a:r>
                        <a:rPr lang="ru-RU" sz="1200" dirty="0" smtClean="0">
                          <a:effectLst/>
                        </a:rPr>
                        <a:t>Дата </a:t>
                      </a:r>
                      <a:endParaRPr lang="ru-RU" sz="1200" dirty="0">
                        <a:effectLst/>
                        <a:latin typeface="Arial" panose="020B0604020202020204" pitchFamily="34" charset="0"/>
                        <a:cs typeface="Arial" panose="020B0604020202020204" pitchFamily="34" charset="0"/>
                      </a:endParaRPr>
                    </a:p>
                  </a:txBody>
                  <a:tcPr marL="10514" marR="10514" marT="7009" marB="7009" anchor="b"/>
                </a:tc>
                <a:tc>
                  <a:txBody>
                    <a:bodyPr/>
                    <a:lstStyle/>
                    <a:p>
                      <a:pPr algn="r" rtl="0" fontAlgn="b"/>
                      <a:r>
                        <a:rPr lang="ru-RU" sz="1200" dirty="0" smtClean="0">
                          <a:effectLst/>
                        </a:rPr>
                        <a:t>Тема</a:t>
                      </a:r>
                      <a:endParaRPr lang="ru-RU" sz="1200" dirty="0">
                        <a:effectLst/>
                        <a:latin typeface="Arial" panose="020B0604020202020204" pitchFamily="34" charset="0"/>
                        <a:cs typeface="Arial" panose="020B0604020202020204" pitchFamily="34" charset="0"/>
                      </a:endParaRPr>
                    </a:p>
                  </a:txBody>
                  <a:tcPr marL="10514" marR="10514" marT="7009" marB="7009" anchor="b"/>
                </a:tc>
                <a:tc>
                  <a:txBody>
                    <a:bodyPr/>
                    <a:lstStyle/>
                    <a:p>
                      <a:pPr algn="r" rtl="0" fontAlgn="b"/>
                      <a:r>
                        <a:rPr lang="ru-RU" sz="1200" dirty="0" smtClean="0">
                          <a:effectLst/>
                        </a:rPr>
                        <a:t>Краткое описание</a:t>
                      </a:r>
                      <a:endParaRPr lang="ru-RU" sz="1200" dirty="0">
                        <a:effectLst/>
                        <a:latin typeface="Arial" panose="020B0604020202020204" pitchFamily="34" charset="0"/>
                        <a:cs typeface="Arial" panose="020B0604020202020204" pitchFamily="34" charset="0"/>
                      </a:endParaRPr>
                    </a:p>
                  </a:txBody>
                  <a:tcPr marL="10514" marR="10514" marT="7009" marB="7009" anchor="b"/>
                </a:tc>
                <a:extLst>
                  <a:ext uri="{0D108BD9-81ED-4DB2-BD59-A6C34878D82A}">
                    <a16:rowId xmlns:a16="http://schemas.microsoft.com/office/drawing/2014/main" val="3778079815"/>
                  </a:ext>
                </a:extLst>
              </a:tr>
              <a:tr h="936657">
                <a:tc>
                  <a:txBody>
                    <a:bodyPr/>
                    <a:lstStyle/>
                    <a:p>
                      <a:pPr algn="r" rtl="0" fontAlgn="b"/>
                      <a:r>
                        <a:rPr lang="ru-RU" sz="1000" dirty="0">
                          <a:effectLst/>
                        </a:rPr>
                        <a:t>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a:effectLst/>
                        </a:rPr>
                        <a:t>10.02.21</a:t>
                      </a:r>
                      <a:endParaRPr lang="ru-RU" sz="100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Модель работы RAM, асимптотические обозначения О-большое, о-малое, сигма-большое, </a:t>
                      </a:r>
                      <a:r>
                        <a:rPr lang="ru-RU" sz="1000" dirty="0" err="1">
                          <a:effectLst/>
                        </a:rPr>
                        <a:t>тетта</a:t>
                      </a:r>
                      <a:r>
                        <a:rPr lang="ru-RU" sz="1000" dirty="0">
                          <a:effectLst/>
                        </a:rPr>
                        <a:t>-большое. Сортировки</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В рамках лекции раскрываются темы базовой упрощенной модели компьютера и памяти, </a:t>
                      </a:r>
                      <a:r>
                        <a:rPr lang="ru-RU" sz="1000" dirty="0" smtClean="0">
                          <a:effectLst/>
                        </a:rPr>
                        <a:t>которые </a:t>
                      </a:r>
                      <a:r>
                        <a:rPr lang="ru-RU" sz="1000" dirty="0">
                          <a:effectLst/>
                        </a:rPr>
                        <a:t>используются при построении и анализе алгоритмов. </a:t>
                      </a:r>
                      <a:r>
                        <a:rPr lang="ru-RU" sz="1000" dirty="0" smtClean="0">
                          <a:effectLst/>
                        </a:rPr>
                        <a:t>Вводятся </a:t>
                      </a:r>
                      <a:r>
                        <a:rPr lang="ru-RU" sz="1000" dirty="0">
                          <a:effectLst/>
                        </a:rPr>
                        <a:t>и раскрываются понятия асимптотических обозначений использующихся при анализе производительности алгоритмов, такие как О большое, о малое, сигма большое, </a:t>
                      </a:r>
                      <a:r>
                        <a:rPr lang="ru-RU" sz="1000" dirty="0" err="1">
                          <a:effectLst/>
                        </a:rPr>
                        <a:t>тетта</a:t>
                      </a:r>
                      <a:r>
                        <a:rPr lang="ru-RU" sz="1000" dirty="0">
                          <a:effectLst/>
                        </a:rPr>
                        <a:t> </a:t>
                      </a:r>
                      <a:r>
                        <a:rPr lang="ru-RU" sz="1000" dirty="0" smtClean="0">
                          <a:effectLst/>
                        </a:rPr>
                        <a:t>большое. </a:t>
                      </a:r>
                      <a:r>
                        <a:rPr lang="ru-RU" sz="1000" dirty="0">
                          <a:effectLst/>
                        </a:rPr>
                        <a:t>В завершении лекции </a:t>
                      </a:r>
                      <a:r>
                        <a:rPr lang="ru-RU" sz="1000" dirty="0" smtClean="0">
                          <a:effectLst/>
                        </a:rPr>
                        <a:t>рассматриваются </a:t>
                      </a:r>
                      <a:r>
                        <a:rPr lang="ru-RU" sz="1000" dirty="0">
                          <a:effectLst/>
                        </a:rPr>
                        <a:t>несколько общеупотребимых методов сортировки, с привязкой к их </a:t>
                      </a:r>
                      <a:r>
                        <a:rPr lang="ru-RU" sz="1000" dirty="0" smtClean="0">
                          <a:effectLst/>
                        </a:rPr>
                        <a:t>асимптотической </a:t>
                      </a:r>
                      <a:r>
                        <a:rPr lang="ru-RU" sz="1000" dirty="0">
                          <a:effectLst/>
                        </a:rPr>
                        <a:t>сложности.</a:t>
                      </a:r>
                      <a:endParaRPr lang="ru-RU" sz="1000" dirty="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2954591187"/>
                  </a:ext>
                </a:extLst>
              </a:tr>
              <a:tr h="540439">
                <a:tc>
                  <a:txBody>
                    <a:bodyPr/>
                    <a:lstStyle/>
                    <a:p>
                      <a:pPr algn="r" rtl="0" fontAlgn="b"/>
                      <a:r>
                        <a:rPr lang="ru-RU" sz="1000" dirty="0">
                          <a:effectLst/>
                        </a:rPr>
                        <a:t>2</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dirty="0">
                          <a:effectLst/>
                        </a:rPr>
                        <a:t>24.02.21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Список, Стек, Очередь, </a:t>
                      </a:r>
                      <a:r>
                        <a:rPr lang="ru-RU" sz="1000" dirty="0" smtClean="0">
                          <a:effectLst/>
                        </a:rPr>
                        <a:t>Модели </a:t>
                      </a:r>
                      <a:r>
                        <a:rPr lang="ru-RU" sz="1000" dirty="0">
                          <a:effectLst/>
                        </a:rPr>
                        <a:t>и особенности реализации</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В рамках лекции рассматриваются поочередно такие базовые структуры как список, стек и очередь. В случае каждой структуры рассматривается базовая модель данных лежащая в ее основе и затрагивается тема особенностей реализации той или иной структуры.</a:t>
                      </a:r>
                      <a:endParaRPr lang="ru-RU" sz="1000" dirty="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2558188580"/>
                  </a:ext>
                </a:extLst>
              </a:tr>
              <a:tr h="540439">
                <a:tc>
                  <a:txBody>
                    <a:bodyPr/>
                    <a:lstStyle/>
                    <a:p>
                      <a:pPr algn="r" rtl="0" fontAlgn="b"/>
                      <a:r>
                        <a:rPr lang="ru-RU" sz="1000" dirty="0">
                          <a:effectLst/>
                        </a:rPr>
                        <a:t>3</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dirty="0">
                          <a:effectLst/>
                        </a:rPr>
                        <a:t>10.03.21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Двоичные </a:t>
                      </a:r>
                      <a:r>
                        <a:rPr lang="ru-RU" sz="1000" dirty="0" smtClean="0">
                          <a:effectLst/>
                        </a:rPr>
                        <a:t>деревья, </a:t>
                      </a:r>
                      <a:r>
                        <a:rPr lang="ru-RU" sz="1000" dirty="0">
                          <a:effectLst/>
                        </a:rPr>
                        <a:t>двоичное дерево поиска, </a:t>
                      </a:r>
                      <a:r>
                        <a:rPr lang="ru-RU" sz="1000" dirty="0" smtClean="0">
                          <a:effectLst/>
                        </a:rPr>
                        <a:t>самобалансирующиеся </a:t>
                      </a:r>
                      <a:r>
                        <a:rPr lang="ru-RU" sz="1000" dirty="0">
                          <a:effectLst/>
                        </a:rPr>
                        <a:t>деревья</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В рамках лекции рассматривается структура двоичного дерева, его применимость к задачи поиска в коллекции, рассматриваются понятие </a:t>
                      </a:r>
                      <a:r>
                        <a:rPr lang="ru-RU" sz="1000" dirty="0" smtClean="0">
                          <a:effectLst/>
                        </a:rPr>
                        <a:t>самобалансирующихся </a:t>
                      </a:r>
                      <a:r>
                        <a:rPr lang="ru-RU" sz="1000" dirty="0">
                          <a:effectLst/>
                        </a:rPr>
                        <a:t>деревьев, а так же модели(или 1 модель) таких деревьев.</a:t>
                      </a:r>
                      <a:endParaRPr lang="ru-RU" sz="1000" dirty="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2497698993"/>
                  </a:ext>
                </a:extLst>
              </a:tr>
              <a:tr h="408366">
                <a:tc>
                  <a:txBody>
                    <a:bodyPr/>
                    <a:lstStyle/>
                    <a:p>
                      <a:pPr algn="r" rtl="0" fontAlgn="b"/>
                      <a:r>
                        <a:rPr lang="ru-RU" sz="1000" dirty="0">
                          <a:effectLst/>
                        </a:rPr>
                        <a:t>4</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dirty="0">
                          <a:effectLst/>
                        </a:rPr>
                        <a:t>24.03.21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Хеширование, </a:t>
                      </a:r>
                      <a:r>
                        <a:rPr lang="ru-RU" sz="1000" dirty="0" err="1">
                          <a:effectLst/>
                        </a:rPr>
                        <a:t>хеш</a:t>
                      </a:r>
                      <a:r>
                        <a:rPr lang="ru-RU" sz="1000" dirty="0">
                          <a:effectLst/>
                        </a:rPr>
                        <a:t> таблицы, словари ключ значение</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В рамках лекции </a:t>
                      </a:r>
                      <a:r>
                        <a:rPr lang="ru-RU" sz="1000" dirty="0" smtClean="0">
                          <a:effectLst/>
                        </a:rPr>
                        <a:t>рассматривается </a:t>
                      </a:r>
                      <a:r>
                        <a:rPr lang="ru-RU" sz="1000" dirty="0">
                          <a:effectLst/>
                        </a:rPr>
                        <a:t>тема хеширования и построения </a:t>
                      </a:r>
                      <a:r>
                        <a:rPr lang="ru-RU" sz="1000" dirty="0" err="1">
                          <a:effectLst/>
                        </a:rPr>
                        <a:t>хеш</a:t>
                      </a:r>
                      <a:r>
                        <a:rPr lang="ru-RU" sz="1000" dirty="0">
                          <a:effectLst/>
                        </a:rPr>
                        <a:t> таблиц, а так же варианты реализации </a:t>
                      </a:r>
                      <a:r>
                        <a:rPr lang="ru-RU" sz="1000" dirty="0" smtClean="0">
                          <a:effectLst/>
                        </a:rPr>
                        <a:t>структуры </a:t>
                      </a:r>
                      <a:r>
                        <a:rPr lang="ru-RU" sz="1000" dirty="0">
                          <a:effectLst/>
                        </a:rPr>
                        <a:t>словаря содержащего пары ключ </a:t>
                      </a:r>
                      <a:r>
                        <a:rPr lang="ru-RU" sz="1000" dirty="0" smtClean="0">
                          <a:effectLst/>
                        </a:rPr>
                        <a:t>значение.</a:t>
                      </a:r>
                      <a:endParaRPr lang="ru-RU" sz="1000" dirty="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2113331311"/>
                  </a:ext>
                </a:extLst>
              </a:tr>
              <a:tr h="672512">
                <a:tc>
                  <a:txBody>
                    <a:bodyPr/>
                    <a:lstStyle/>
                    <a:p>
                      <a:pPr algn="r" rtl="0" fontAlgn="b"/>
                      <a:r>
                        <a:rPr lang="ru-RU" sz="1000">
                          <a:effectLst/>
                        </a:rPr>
                        <a:t>5</a:t>
                      </a:r>
                      <a:endParaRPr lang="ru-RU" sz="100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dirty="0">
                          <a:effectLst/>
                        </a:rPr>
                        <a:t>07.04.21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Граф, обход в ширину, обход в глубину , Поиск циклов, поиск кратчайшего пути</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В рамках лекции </a:t>
                      </a:r>
                      <a:r>
                        <a:rPr lang="ru-RU" sz="1000" dirty="0" smtClean="0">
                          <a:effectLst/>
                        </a:rPr>
                        <a:t>рассматривается </a:t>
                      </a:r>
                      <a:r>
                        <a:rPr lang="ru-RU" sz="1000" dirty="0">
                          <a:effectLst/>
                        </a:rPr>
                        <a:t>понятие графа, раскрываются основные понятия с ним связанные, применимость графов и их широкую распространенность в информационных системах. Рассматриваются задачи обхода графа в ширину и в глубину, а так же задача поиска кратчайшего пути в графе.</a:t>
                      </a:r>
                      <a:endParaRPr lang="ru-RU" sz="1000" dirty="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3955802643"/>
                  </a:ext>
                </a:extLst>
              </a:tr>
              <a:tr h="276294">
                <a:tc>
                  <a:txBody>
                    <a:bodyPr/>
                    <a:lstStyle/>
                    <a:p>
                      <a:pPr algn="r" rtl="0" fontAlgn="b"/>
                      <a:r>
                        <a:rPr lang="ru-RU" sz="1000" dirty="0">
                          <a:effectLst/>
                        </a:rPr>
                        <a:t>6</a:t>
                      </a:r>
                      <a:endParaRPr lang="ru-RU" sz="1000" dirty="0">
                        <a:effectLst/>
                        <a:latin typeface="Arial" panose="020B0604020202020204" pitchFamily="34" charset="0"/>
                        <a:cs typeface="Arial" panose="020B0604020202020204" pitchFamily="34" charset="0"/>
                      </a:endParaRPr>
                    </a:p>
                  </a:txBody>
                  <a:tcPr marL="10514" marR="10514" marT="7009" marB="7009" anchor="ctr">
                    <a:solidFill>
                      <a:schemeClr val="accent2">
                        <a:lumMod val="20000"/>
                        <a:lumOff val="80000"/>
                      </a:schemeClr>
                    </a:solidFill>
                  </a:tcPr>
                </a:tc>
                <a:tc>
                  <a:txBody>
                    <a:bodyPr/>
                    <a:lstStyle/>
                    <a:p>
                      <a:pPr algn="r" rtl="0" fontAlgn="b"/>
                      <a:r>
                        <a:rPr lang="ru-RU" sz="1000" dirty="0">
                          <a:effectLst/>
                        </a:rPr>
                        <a:t>21.04.21</a:t>
                      </a:r>
                      <a:endParaRPr lang="ru-RU" sz="1000" dirty="0">
                        <a:effectLst/>
                        <a:latin typeface="Arial" panose="020B0604020202020204" pitchFamily="34" charset="0"/>
                        <a:cs typeface="Arial" panose="020B0604020202020204" pitchFamily="34" charset="0"/>
                      </a:endParaRPr>
                    </a:p>
                  </a:txBody>
                  <a:tcPr marL="10514" marR="10514" marT="7009" marB="7009" anchor="ctr">
                    <a:solidFill>
                      <a:schemeClr val="accent2">
                        <a:lumMod val="20000"/>
                        <a:lumOff val="80000"/>
                      </a:schemeClr>
                    </a:solidFill>
                  </a:tcPr>
                </a:tc>
                <a:tc>
                  <a:txBody>
                    <a:bodyPr/>
                    <a:lstStyle/>
                    <a:p>
                      <a:pPr rtl="0" fontAlgn="b"/>
                      <a:r>
                        <a:rPr lang="ru-RU" sz="1000" dirty="0">
                          <a:effectLst/>
                        </a:rPr>
                        <a:t>Очередь с приоритетом, куча.</a:t>
                      </a:r>
                      <a:endParaRPr lang="ru-RU" sz="1000" dirty="0">
                        <a:effectLst/>
                        <a:latin typeface="Arial" panose="020B0604020202020204" pitchFamily="34" charset="0"/>
                        <a:cs typeface="Arial" panose="020B0604020202020204" pitchFamily="34" charset="0"/>
                      </a:endParaRPr>
                    </a:p>
                  </a:txBody>
                  <a:tcPr marL="10514" marR="10514" marT="7009" marB="7009" anchor="ctr">
                    <a:solidFill>
                      <a:schemeClr val="accent2">
                        <a:lumMod val="20000"/>
                        <a:lumOff val="80000"/>
                      </a:schemeClr>
                    </a:solidFill>
                  </a:tcPr>
                </a:tc>
                <a:tc>
                  <a:txBody>
                    <a:bodyPr/>
                    <a:lstStyle/>
                    <a:p>
                      <a:pPr rtl="0" fontAlgn="b"/>
                      <a:r>
                        <a:rPr lang="ru-RU" sz="1000" dirty="0">
                          <a:effectLst/>
                        </a:rPr>
                        <a:t>В рамках лекции </a:t>
                      </a:r>
                      <a:r>
                        <a:rPr lang="ru-RU" sz="1000" dirty="0" err="1">
                          <a:effectLst/>
                        </a:rPr>
                        <a:t>расматриватеся</a:t>
                      </a:r>
                      <a:r>
                        <a:rPr lang="ru-RU" sz="1000" dirty="0">
                          <a:effectLst/>
                        </a:rPr>
                        <a:t> </a:t>
                      </a:r>
                      <a:r>
                        <a:rPr lang="ru-RU" sz="1000" dirty="0" err="1">
                          <a:effectLst/>
                        </a:rPr>
                        <a:t>струтктура</a:t>
                      </a:r>
                      <a:r>
                        <a:rPr lang="ru-RU" sz="1000" dirty="0">
                          <a:effectLst/>
                        </a:rPr>
                        <a:t> кучи и очереди с приоритетом, ее модель и применимость.</a:t>
                      </a:r>
                      <a:endParaRPr lang="ru-RU" sz="1000" dirty="0">
                        <a:effectLst/>
                        <a:latin typeface="Arial" panose="020B0604020202020204" pitchFamily="34" charset="0"/>
                        <a:cs typeface="Arial" panose="020B0604020202020204" pitchFamily="34" charset="0"/>
                      </a:endParaRPr>
                    </a:p>
                  </a:txBody>
                  <a:tcPr marL="10514" marR="10514" marT="7009" marB="7009" anchor="ctr">
                    <a:solidFill>
                      <a:schemeClr val="accent2">
                        <a:lumMod val="20000"/>
                        <a:lumOff val="80000"/>
                      </a:schemeClr>
                    </a:solidFill>
                  </a:tcPr>
                </a:tc>
                <a:extLst>
                  <a:ext uri="{0D108BD9-81ED-4DB2-BD59-A6C34878D82A}">
                    <a16:rowId xmlns:a16="http://schemas.microsoft.com/office/drawing/2014/main" val="3286023135"/>
                  </a:ext>
                </a:extLst>
              </a:tr>
              <a:tr h="540439">
                <a:tc>
                  <a:txBody>
                    <a:bodyPr/>
                    <a:lstStyle/>
                    <a:p>
                      <a:pPr algn="r" rtl="0" fontAlgn="b"/>
                      <a:r>
                        <a:rPr lang="ru-RU" sz="1000" dirty="0">
                          <a:effectLst/>
                        </a:rPr>
                        <a:t>7</a:t>
                      </a:r>
                      <a:endParaRPr lang="ru-RU" sz="1000" dirty="0">
                        <a:effectLst/>
                        <a:latin typeface="Arial" panose="020B0604020202020204" pitchFamily="34" charset="0"/>
                        <a:cs typeface="Arial" panose="020B0604020202020204" pitchFamily="34" charset="0"/>
                      </a:endParaRPr>
                    </a:p>
                  </a:txBody>
                  <a:tcPr marL="10514" marR="10514" marT="7009" marB="7009" anchor="ctr">
                    <a:solidFill>
                      <a:schemeClr val="accent6">
                        <a:lumMod val="20000"/>
                        <a:lumOff val="80000"/>
                      </a:schemeClr>
                    </a:solidFill>
                  </a:tcPr>
                </a:tc>
                <a:tc>
                  <a:txBody>
                    <a:bodyPr/>
                    <a:lstStyle/>
                    <a:p>
                      <a:pPr algn="r" rtl="0" fontAlgn="b"/>
                      <a:r>
                        <a:rPr lang="ru-RU" sz="1000" dirty="0">
                          <a:effectLst/>
                        </a:rPr>
                        <a:t>05.05.21</a:t>
                      </a:r>
                      <a:endParaRPr lang="ru-RU" sz="1000" dirty="0">
                        <a:effectLst/>
                        <a:latin typeface="Arial" panose="020B0604020202020204" pitchFamily="34" charset="0"/>
                        <a:cs typeface="Arial" panose="020B0604020202020204" pitchFamily="34" charset="0"/>
                      </a:endParaRPr>
                    </a:p>
                  </a:txBody>
                  <a:tcPr marL="10514" marR="10514" marT="7009" marB="7009" anchor="ctr">
                    <a:solidFill>
                      <a:schemeClr val="accent6">
                        <a:lumMod val="20000"/>
                        <a:lumOff val="80000"/>
                      </a:schemeClr>
                    </a:solidFill>
                  </a:tcPr>
                </a:tc>
                <a:tc>
                  <a:txBody>
                    <a:bodyPr/>
                    <a:lstStyle/>
                    <a:p>
                      <a:pPr rtl="0" fontAlgn="b"/>
                      <a:r>
                        <a:rPr lang="ru-RU" sz="1000" dirty="0">
                          <a:effectLst/>
                        </a:rPr>
                        <a:t>Подходы к построению алгоритмов, жадный подход, подход разделяй и властвуй, динамическое программирование, случайный подход</a:t>
                      </a:r>
                      <a:endParaRPr lang="ru-RU" sz="1000" dirty="0">
                        <a:effectLst/>
                        <a:latin typeface="Arial" panose="020B0604020202020204" pitchFamily="34" charset="0"/>
                        <a:cs typeface="Arial" panose="020B0604020202020204" pitchFamily="34" charset="0"/>
                      </a:endParaRPr>
                    </a:p>
                  </a:txBody>
                  <a:tcPr marL="10514" marR="10514" marT="7009" marB="7009" anchor="ctr">
                    <a:solidFill>
                      <a:schemeClr val="accent6">
                        <a:lumMod val="20000"/>
                        <a:lumOff val="80000"/>
                      </a:schemeClr>
                    </a:solidFill>
                  </a:tcPr>
                </a:tc>
                <a:tc>
                  <a:txBody>
                    <a:bodyPr/>
                    <a:lstStyle/>
                    <a:p>
                      <a:pPr rtl="0" fontAlgn="b"/>
                      <a:r>
                        <a:rPr lang="ru-RU" sz="1000" dirty="0">
                          <a:effectLst/>
                        </a:rPr>
                        <a:t>В рамках лекции рассматриваются основные базовые подходы к построению самостоятельных алгоритмов. Рассматриваются подход жадных алгоритмов, разделяй и властвуй, а так же динамическое программирование.</a:t>
                      </a:r>
                      <a:endParaRPr lang="ru-RU" sz="1000" dirty="0">
                        <a:effectLst/>
                        <a:latin typeface="Arial" panose="020B0604020202020204" pitchFamily="34" charset="0"/>
                        <a:cs typeface="Arial" panose="020B0604020202020204" pitchFamily="34" charset="0"/>
                      </a:endParaRPr>
                    </a:p>
                  </a:txBody>
                  <a:tcPr marL="10514" marR="10514" marT="7009" marB="7009" anchor="ctr">
                    <a:solidFill>
                      <a:schemeClr val="accent6">
                        <a:lumMod val="20000"/>
                        <a:lumOff val="80000"/>
                      </a:schemeClr>
                    </a:solidFill>
                  </a:tcPr>
                </a:tc>
                <a:extLst>
                  <a:ext uri="{0D108BD9-81ED-4DB2-BD59-A6C34878D82A}">
                    <a16:rowId xmlns:a16="http://schemas.microsoft.com/office/drawing/2014/main" val="3985589943"/>
                  </a:ext>
                </a:extLst>
              </a:tr>
              <a:tr h="276294">
                <a:tc>
                  <a:txBody>
                    <a:bodyPr/>
                    <a:lstStyle/>
                    <a:p>
                      <a:pPr algn="r" rtl="0" fontAlgn="b"/>
                      <a:r>
                        <a:rPr lang="ru-RU" sz="1000">
                          <a:effectLst/>
                        </a:rPr>
                        <a:t>8</a:t>
                      </a:r>
                      <a:endParaRPr lang="ru-RU" sz="100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dirty="0">
                          <a:effectLst/>
                        </a:rPr>
                        <a:t>19.05.21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smtClean="0">
                          <a:effectLst/>
                        </a:rPr>
                        <a:t>Трудно решаемые </a:t>
                      </a:r>
                      <a:r>
                        <a:rPr lang="ru-RU" sz="1000" dirty="0">
                          <a:effectLst/>
                        </a:rPr>
                        <a:t>задачи, понятие классов сложности.</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В рамках лекции будут введено понятие классов сложности, описаны эти классы и будут предложены сложные задачи относящиеся к этим классам.</a:t>
                      </a:r>
                      <a:endParaRPr lang="ru-RU" sz="1000" dirty="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2203116878"/>
                  </a:ext>
                </a:extLst>
              </a:tr>
            </a:tbl>
          </a:graphicData>
        </a:graphic>
      </p:graphicFrame>
    </p:spTree>
    <p:extLst>
      <p:ext uri="{BB962C8B-B14F-4D97-AF65-F5344CB8AC3E}">
        <p14:creationId xmlns:p14="http://schemas.microsoft.com/office/powerpoint/2010/main" val="206092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Разделяй и Властвуй</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93981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Все описанные ниже алгоритмы так или иначе укладываются в идею разделяй и властвуй. Суть этой идеи в том, что бы разбить одну огромную и сложную проблему, придумывания решения которой само по себе занимает много времени, на некоторое количество более мелки, решение которых как в вопрос его создания и реализации так и в вопросе исполнения будет значительно быстрее.</a:t>
            </a:r>
          </a:p>
          <a:p>
            <a:pPr>
              <a:lnSpc>
                <a:spcPct val="150000"/>
              </a:lnSpc>
            </a:pPr>
            <a:r>
              <a:rPr lang="ru-RU" sz="1400" dirty="0" smtClean="0">
                <a:latin typeface="Arial" panose="020B0604020202020204" pitchFamily="34" charset="0"/>
                <a:cs typeface="Arial" panose="020B0604020202020204" pitchFamily="34" charset="0"/>
              </a:rPr>
              <a:t>Ярким примером может служить расчет алгебраических выражений, </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мы можем раздробить выражение любой сложности на группы меньшей сложности</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повторить этот процесс несколько раз, до тех пор пока не достигнем приемлемой сложности</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после, вычислив самые простые выражения мы сможем упростить </a:t>
            </a:r>
            <a:br>
              <a:rPr lang="ru-RU" sz="1400" dirty="0" smtClean="0">
                <a:latin typeface="Arial" panose="020B0604020202020204" pitchFamily="34" charset="0"/>
                <a:cs typeface="Arial" panose="020B0604020202020204" pitchFamily="34" charset="0"/>
              </a:rPr>
            </a:br>
            <a:r>
              <a:rPr lang="ru-RU" sz="1400" dirty="0" smtClean="0">
                <a:latin typeface="Arial" panose="020B0604020202020204" pitchFamily="34" charset="0"/>
                <a:cs typeface="Arial" panose="020B0604020202020204" pitchFamily="34" charset="0"/>
              </a:rPr>
              <a:t>более сложные и вычислить уже их</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Поднимаясь в обратную сторону мы сократим итоговую сложность </a:t>
            </a:r>
            <a:br>
              <a:rPr lang="ru-RU" sz="1400" dirty="0" smtClean="0">
                <a:latin typeface="Arial" panose="020B0604020202020204" pitchFamily="34" charset="0"/>
                <a:cs typeface="Arial" panose="020B0604020202020204" pitchFamily="34" charset="0"/>
              </a:rPr>
            </a:br>
            <a:r>
              <a:rPr lang="ru-RU" sz="1400" dirty="0" smtClean="0">
                <a:latin typeface="Arial" panose="020B0604020202020204" pitchFamily="34" charset="0"/>
                <a:cs typeface="Arial" panose="020B0604020202020204" pitchFamily="34" charset="0"/>
              </a:rPr>
              <a:t>первого выражения до самой простой операции между двумя числами</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Таким образом мы получили нужное решение</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Примером такого алгоритма является быстрая сортировка </a:t>
            </a:r>
          </a:p>
          <a:p>
            <a:pPr>
              <a:lnSpc>
                <a:spcPct val="150000"/>
              </a:lnSpc>
            </a:pPr>
            <a:r>
              <a:rPr lang="ru-RU" sz="1400" dirty="0" smtClean="0">
                <a:latin typeface="Arial" panose="020B0604020202020204" pitchFamily="34" charset="0"/>
                <a:cs typeface="Arial" panose="020B0604020202020204" pitchFamily="34" charset="0"/>
              </a:rPr>
              <a:t>и сортировка слиянием</a:t>
            </a:r>
            <a:endParaRPr lang="ru-RU" sz="14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7192565" y="3989097"/>
            <a:ext cx="4058153" cy="2367256"/>
          </a:xfrm>
          <a:prstGeom prst="rect">
            <a:avLst/>
          </a:prstGeom>
        </p:spPr>
      </p:pic>
    </p:spTree>
    <p:extLst>
      <p:ext uri="{BB962C8B-B14F-4D97-AF65-F5344CB8AC3E}">
        <p14:creationId xmlns:p14="http://schemas.microsoft.com/office/powerpoint/2010/main" val="3450533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Эвристические алгоритмы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203132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же можно понимать под подходами к построению алгоритмов? Основная масса алгоритмов строиться на некоторой математической обоснованности, т.е. имеется какая то задача, и эта задача решается сначала аналитически, доказывается и показывается ее правильность, и в итоге все это обличается и описывается каким либо программным кодом который затем постоянно решает эту задачу на основании уже придуманного теоретического решения.</a:t>
            </a:r>
          </a:p>
          <a:p>
            <a:pPr>
              <a:lnSpc>
                <a:spcPct val="150000"/>
              </a:lnSpc>
            </a:pPr>
            <a:r>
              <a:rPr lang="ru-RU" sz="1400" dirty="0" smtClean="0">
                <a:latin typeface="Arial" panose="020B0604020202020204" pitchFamily="34" charset="0"/>
                <a:cs typeface="Arial" panose="020B0604020202020204" pitchFamily="34" charset="0"/>
              </a:rPr>
              <a:t>Все ли задачи можно решить таким способом?</a:t>
            </a:r>
            <a:endParaRPr lang="ru-RU" sz="1400" dirty="0">
              <a:latin typeface="Arial" panose="020B0604020202020204" pitchFamily="34" charset="0"/>
              <a:cs typeface="Arial" panose="020B0604020202020204" pitchFamily="34" charset="0"/>
            </a:endParaRPr>
          </a:p>
        </p:txBody>
      </p:sp>
      <p:sp>
        <p:nvSpPr>
          <p:cNvPr id="14" name="TextBox 13"/>
          <p:cNvSpPr txBox="1"/>
          <p:nvPr/>
        </p:nvSpPr>
        <p:spPr>
          <a:xfrm>
            <a:off x="3888336" y="3417230"/>
            <a:ext cx="7812824" cy="300082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Ответ очевиден, и не очевиден одновременно</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разумеется нет, и да.</a:t>
            </a:r>
          </a:p>
          <a:p>
            <a:pPr>
              <a:lnSpc>
                <a:spcPct val="150000"/>
              </a:lnSpc>
            </a:pPr>
            <a:r>
              <a:rPr lang="ru-RU" sz="1400" dirty="0" smtClean="0">
                <a:latin typeface="Arial" panose="020B0604020202020204" pitchFamily="34" charset="0"/>
                <a:cs typeface="Arial" panose="020B0604020202020204" pitchFamily="34" charset="0"/>
              </a:rPr>
              <a:t>Теоретически, если у нас есть бесконечное количество времени на решение какой либо задачи, мы можем найти правильное, доказанное и обоснованное всецело решение, но как правило, времени нет.</a:t>
            </a: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 этом случае на помощь приходит Эвристический подход</a:t>
            </a:r>
            <a:r>
              <a:rPr lang="en-US" sz="1400" dirty="0" smtClean="0">
                <a:latin typeface="Arial" panose="020B0604020202020204" pitchFamily="34" charset="0"/>
                <a:cs typeface="Arial" panose="020B0604020202020204" pitchFamily="34" charset="0"/>
              </a:rPr>
              <a:t>:</a:t>
            </a:r>
          </a:p>
          <a:p>
            <a:pPr>
              <a:lnSpc>
                <a:spcPct val="150000"/>
              </a:lnSpc>
            </a:pPr>
            <a:r>
              <a:rPr lang="ru-RU" sz="1400" b="1" dirty="0">
                <a:latin typeface="Arial" panose="020B0604020202020204" pitchFamily="34" charset="0"/>
                <a:cs typeface="Arial" panose="020B0604020202020204" pitchFamily="34" charset="0"/>
              </a:rPr>
              <a:t>Эвристический алгоритм </a:t>
            </a:r>
            <a:r>
              <a:rPr lang="ru-RU" sz="1400" dirty="0">
                <a:latin typeface="Arial" panose="020B0604020202020204" pitchFamily="34" charset="0"/>
                <a:cs typeface="Arial" panose="020B0604020202020204" pitchFamily="34" charset="0"/>
              </a:rPr>
              <a:t>— это алгоритм решения задачи, правильность которого для всех возможных случаев не доказана, но про который известно, что он даёт достаточно хорошее решение в большинстве случаев. В действительности может быть даже известно (то есть доказано), что эвристический алгоритм формально неверен.</a:t>
            </a:r>
            <a:endParaRPr lang="ru-RU" sz="1400" dirty="0">
              <a:latin typeface="Arial" panose="020B0604020202020204" pitchFamily="34" charset="0"/>
              <a:cs typeface="Arial" panose="020B0604020202020204" pitchFamily="34" charset="0"/>
            </a:endParaRPr>
          </a:p>
        </p:txBody>
      </p:sp>
      <p:pic>
        <p:nvPicPr>
          <p:cNvPr id="1026" name="Picture 2" descr="негр со знаками вопроса мем - Создать мем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630" y="3703202"/>
            <a:ext cx="2857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081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Эвристические алгоритмы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важно учитывать когда работаешь с эвристическими алгоритмами</a:t>
            </a:r>
            <a:r>
              <a:rPr lang="ru-RU" sz="1400" dirty="0" smtClean="0">
                <a:latin typeface="Arial" panose="020B0604020202020204" pitchFamily="34" charset="0"/>
                <a:cs typeface="Arial" panose="020B0604020202020204" pitchFamily="34" charset="0"/>
              </a:rPr>
              <a:t>?</a:t>
            </a:r>
          </a:p>
          <a:p>
            <a:pPr>
              <a:lnSpc>
                <a:spcPct val="150000"/>
              </a:lnSpc>
            </a:pPr>
            <a:r>
              <a:rPr lang="ru-RU" sz="1400" dirty="0">
                <a:latin typeface="Arial" panose="020B0604020202020204" pitchFamily="34" charset="0"/>
                <a:cs typeface="Arial" panose="020B0604020202020204" pitchFamily="34" charset="0"/>
              </a:rPr>
              <a:t>Проще говоря, эвристика — это не полностью математически обоснованный (или даже «не совсем корректный»), но при этом практически полезный алгоритм</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Важно понимать, что эвристика, в отличие от корректного алгоритма решения задачи, обладает следующими особенностями</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Она не гарантирует нахождение лучшего решения.</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Она не гарантирует нахождение решения, даже если оно заведомо существует (возможен «пропуск цели»).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Она может дать неверное решение в некоторых случаях</a:t>
            </a:r>
            <a:r>
              <a:rPr lang="ru-RU" sz="1400" dirty="0" smtClean="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Примеры эвристиче</a:t>
            </a:r>
            <a:r>
              <a:rPr lang="ru-RU" sz="1400" dirty="0" smtClean="0">
                <a:latin typeface="Arial" panose="020B0604020202020204" pitchFamily="34" charset="0"/>
                <a:cs typeface="Arial" panose="020B0604020202020204" pitchFamily="34" charset="0"/>
              </a:rPr>
              <a:t>ских алгоритмов</a:t>
            </a:r>
            <a:r>
              <a:rPr lang="en-US" sz="1400" dirty="0" smtClean="0">
                <a:latin typeface="Arial" panose="020B0604020202020204" pitchFamily="34" charset="0"/>
                <a:cs typeface="Arial" panose="020B0604020202020204" pitchFamily="34" charset="0"/>
              </a:rPr>
              <a:t>:</a:t>
            </a:r>
          </a:p>
          <a:p>
            <a:pPr marL="285750" indent="-285750">
              <a:lnSpc>
                <a:spcPct val="150000"/>
              </a:lnSpc>
              <a:buFontTx/>
              <a:buChar char="-"/>
            </a:pPr>
            <a:r>
              <a:rPr lang="ru-RU" sz="1400" dirty="0" smtClean="0">
                <a:latin typeface="Arial" panose="020B0604020202020204" pitchFamily="34" charset="0"/>
                <a:cs typeface="Arial" panose="020B0604020202020204" pitchFamily="34" charset="0"/>
              </a:rPr>
              <a:t>Метод Монте-Карло</a:t>
            </a:r>
          </a:p>
          <a:p>
            <a:pPr marL="285750" indent="-285750">
              <a:lnSpc>
                <a:spcPct val="150000"/>
              </a:lnSpc>
              <a:buFontTx/>
              <a:buChar char="-"/>
            </a:pPr>
            <a:r>
              <a:rPr lang="ru-RU" sz="1400" dirty="0" smtClean="0">
                <a:latin typeface="Arial" panose="020B0604020202020204" pitchFamily="34" charset="0"/>
                <a:cs typeface="Arial" panose="020B0604020202020204" pitchFamily="34" charset="0"/>
              </a:rPr>
              <a:t>Локальный поиск</a:t>
            </a:r>
          </a:p>
          <a:p>
            <a:pPr marL="285750" indent="-285750">
              <a:lnSpc>
                <a:spcPct val="150000"/>
              </a:lnSpc>
              <a:buFontTx/>
              <a:buChar char="-"/>
            </a:pPr>
            <a:r>
              <a:rPr lang="ru-RU" sz="1400" dirty="0" smtClean="0">
                <a:latin typeface="Arial" panose="020B0604020202020204" pitchFamily="34" charset="0"/>
                <a:cs typeface="Arial" panose="020B0604020202020204" pitchFamily="34" charset="0"/>
              </a:rPr>
              <a:t>Имитация отжига</a:t>
            </a:r>
          </a:p>
          <a:p>
            <a:pPr marL="285750" indent="-285750">
              <a:lnSpc>
                <a:spcPct val="150000"/>
              </a:lnSpc>
              <a:buFontTx/>
              <a:buChar char="-"/>
            </a:pP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1800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Метод Монте Карло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Суть метода Монте-Карло состоит в поиске решения последовательным повторением процесса со случайными начальными условиями. Например поиск минимум на функции выполняется последовательным перебором случайно сгенерированных числе до какого то критерия остановки, например до 1000 обновлений минимума, или по прошествии</a:t>
            </a:r>
            <a:r>
              <a:rPr lang="ru-RU" sz="1400" dirty="0" smtClean="0">
                <a:latin typeface="Arial" panose="020B0604020202020204" pitchFamily="34" charset="0"/>
                <a:cs typeface="Arial" panose="020B0604020202020204" pitchFamily="34" charset="0"/>
              </a:rPr>
              <a:t> миллиона попыток.</a:t>
            </a:r>
          </a:p>
          <a:p>
            <a:pPr>
              <a:lnSpc>
                <a:spcPct val="150000"/>
              </a:lnSpc>
            </a:pPr>
            <a:r>
              <a:rPr lang="ru-RU" sz="1400" dirty="0" smtClean="0">
                <a:latin typeface="Arial" panose="020B0604020202020204" pitchFamily="34" charset="0"/>
                <a:cs typeface="Arial" panose="020B0604020202020204" pitchFamily="34" charset="0"/>
              </a:rPr>
              <a:t>Как видно из примера этот метод имеет специфическую точность и весьма неоднозначную скорость. Его применимость напрямую связана с законом больших чисел, согласно которому если делать что то достаточно большое количество раз, мы приблизимся к ответу достаточно близко.</a:t>
            </a:r>
          </a:p>
          <a:p>
            <a:pPr>
              <a:lnSpc>
                <a:spcPct val="150000"/>
              </a:lnSpc>
            </a:pPr>
            <a:r>
              <a:rPr lang="ru-RU" sz="1400" dirty="0" smtClean="0">
                <a:latin typeface="Arial" panose="020B0604020202020204" pitchFamily="34" charset="0"/>
                <a:cs typeface="Arial" panose="020B0604020202020204" pitchFamily="34" charset="0"/>
              </a:rPr>
              <a:t>Этот метод используется для различных процессов в физики, химии, математике, экономике, управлении, задачах оптимизации. По сути, он хорошо подходит для процессов которые по своей природе случайны либо для нас на данный момент кажутся таковыми. Если оценивать применимость метода к какой либо задаче, то нужно учитывать что метод хорошо работает</a:t>
            </a:r>
            <a:r>
              <a:rPr lang="en-US" sz="1400" dirty="0" smtClean="0">
                <a:latin typeface="Arial" panose="020B0604020202020204" pitchFamily="34" charset="0"/>
                <a:cs typeface="Arial" panose="020B0604020202020204" pitchFamily="34" charset="0"/>
              </a:rPr>
              <a:t>:</a:t>
            </a:r>
          </a:p>
          <a:p>
            <a:pPr marL="285750" indent="-285750">
              <a:lnSpc>
                <a:spcPct val="150000"/>
              </a:lnSpc>
              <a:buFontTx/>
              <a:buChar char="-"/>
            </a:pPr>
            <a:r>
              <a:rPr lang="ru-RU" sz="1400" dirty="0" smtClean="0">
                <a:latin typeface="Arial" panose="020B0604020202020204" pitchFamily="34" charset="0"/>
                <a:cs typeface="Arial" panose="020B0604020202020204" pitchFamily="34" charset="0"/>
              </a:rPr>
              <a:t>Если, пространство решений содержит высокую долю приемлемых решений</a:t>
            </a:r>
          </a:p>
          <a:p>
            <a:pPr marL="285750" indent="-285750">
              <a:lnSpc>
                <a:spcPct val="150000"/>
              </a:lnSpc>
              <a:buFontTx/>
              <a:buChar char="-"/>
            </a:pPr>
            <a:r>
              <a:rPr lang="ru-RU" sz="1400" dirty="0">
                <a:latin typeface="Arial" panose="020B0604020202020204" pitchFamily="34" charset="0"/>
                <a:cs typeface="Arial" panose="020B0604020202020204" pitchFamily="34" charset="0"/>
              </a:rPr>
              <a:t>Е</a:t>
            </a:r>
            <a:r>
              <a:rPr lang="ru-RU" sz="1400" dirty="0" smtClean="0">
                <a:latin typeface="Arial" panose="020B0604020202020204" pitchFamily="34" charset="0"/>
                <a:cs typeface="Arial" panose="020B0604020202020204" pitchFamily="34" charset="0"/>
              </a:rPr>
              <a:t>сли, пространство не является однородным</a:t>
            </a:r>
            <a:br>
              <a:rPr lang="ru-RU" sz="1400" dirty="0" smtClean="0">
                <a:latin typeface="Arial" panose="020B0604020202020204" pitchFamily="34" charset="0"/>
                <a:cs typeface="Arial" panose="020B0604020202020204" pitchFamily="34" charset="0"/>
              </a:rPr>
            </a:br>
            <a:r>
              <a:rPr lang="ru-RU" sz="1400" dirty="0" smtClean="0">
                <a:latin typeface="Arial" panose="020B0604020202020204" pitchFamily="34" charset="0"/>
                <a:cs typeface="Arial" panose="020B0604020202020204" pitchFamily="34" charset="0"/>
              </a:rPr>
              <a:t>(отсутствует явная или выявляемая закономерность) </a:t>
            </a:r>
            <a:endParaRPr lang="ru-RU" sz="1400" dirty="0">
              <a:latin typeface="Arial" panose="020B0604020202020204" pitchFamily="34" charset="0"/>
              <a:cs typeface="Arial" panose="020B0604020202020204" pitchFamily="34" charset="0"/>
            </a:endParaRPr>
          </a:p>
        </p:txBody>
      </p:sp>
      <p:pic>
        <p:nvPicPr>
          <p:cNvPr id="4098" name="Picture 2" descr="СЛУЧАЙ В КАЗИНО — ЗНАЧЕНИЕ МЕМА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9595" y="4992955"/>
            <a:ext cx="2977779" cy="167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196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Локальный поиск</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2934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Следующий метод из этой группы это метод локального поиска. </a:t>
            </a:r>
          </a:p>
          <a:p>
            <a:pPr>
              <a:lnSpc>
                <a:spcPct val="150000"/>
              </a:lnSpc>
            </a:pPr>
            <a:r>
              <a:rPr lang="ru-RU" sz="1400" dirty="0" smtClean="0">
                <a:latin typeface="Arial" panose="020B0604020202020204" pitchFamily="34" charset="0"/>
                <a:cs typeface="Arial" panose="020B0604020202020204" pitchFamily="34" charset="0"/>
              </a:rPr>
              <a:t>Для простоты понимания возьмем следующую ситуацию</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мы хотим найти какого то определенного человека в сети </a:t>
            </a:r>
            <a:r>
              <a:rPr lang="ru-RU" sz="1400" dirty="0" err="1" smtClean="0">
                <a:latin typeface="Arial" panose="020B0604020202020204" pitchFamily="34" charset="0"/>
                <a:cs typeface="Arial" panose="020B0604020202020204" pitchFamily="34" charset="0"/>
              </a:rPr>
              <a:t>вконтакте</a:t>
            </a:r>
            <a:r>
              <a:rPr lang="ru-RU" sz="1400" dirty="0" smtClean="0">
                <a:latin typeface="Arial" panose="020B0604020202020204" pitchFamily="34" charset="0"/>
                <a:cs typeface="Arial" panose="020B0604020202020204" pitchFamily="34" charset="0"/>
              </a:rPr>
              <a:t>, в принципе, исходя из предыдущего метода мы можем долго и упорно тыкаться в случайных людей в надежде наткнутся таким образом на нужного нам человека. Но логично, что найти конкретного человека таким образом почти нереально, а найти человека принадлежащего к определенной группе людей интересующей нас достаточно долго. Тут нам может помочь идея о 6 рукопожатиях, согласно которой два человека на земле(или в рамках какой то крупной системы) разделены не более чем 6 уровнями связей. Мы можем взять случайную начальную точку и начать осматривать только тех, кто с ней связан, из них, каким либо образом выбрать наиболее подходящего кандидата, и повторить поиск относительно новой точки. Так, мы в скором времени придем к достаточно оптимальному решению, например найдем человека который относиться к какой то конкретной группе. В этом и заключается суть локального описка, ищем наиболее оптимальное решение связанное с текущим решением, не запоминая и не оперируя теми решениями, что уже были выбраны.</a:t>
            </a:r>
          </a:p>
          <a:p>
            <a:pPr>
              <a:lnSpc>
                <a:spcPct val="150000"/>
              </a:lnSpc>
            </a:pPr>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7110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Локальный поиск</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2934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Важно понимать, что даже в случае примера с сетью </a:t>
            </a:r>
            <a:r>
              <a:rPr lang="ru-RU" sz="1400" dirty="0" err="1" smtClean="0">
                <a:latin typeface="Arial" panose="020B0604020202020204" pitchFamily="34" charset="0"/>
                <a:cs typeface="Arial" panose="020B0604020202020204" pitchFamily="34" charset="0"/>
              </a:rPr>
              <a:t>вконтакте</a:t>
            </a:r>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мы не имеем возможности осознанного выбора точки перехода, т.е. следующего решения, именно поэтому в идеи о шести рукопожатиях как правило говорят о том что мы должны выбирать случайных людей из списка связей человека. В случае же математических задач, пространство решений будет иметь такое количество связей, что выбирать как то осознано, или правильнее говорить осмотрев все варианты нецелесообразно долго, поэтому переход к следующему решении как правило выглядит как определенная манипуляция с текущим, при этом критерием оценки выбора является требование постоянного улучшения результата.</a:t>
            </a:r>
          </a:p>
          <a:p>
            <a:pPr>
              <a:lnSpc>
                <a:spcPct val="150000"/>
              </a:lnSpc>
            </a:pPr>
            <a:r>
              <a:rPr lang="ru-RU" sz="1400" dirty="0" smtClean="0">
                <a:latin typeface="Arial" panose="020B0604020202020204" pitchFamily="34" charset="0"/>
                <a:cs typeface="Arial" panose="020B0604020202020204" pitchFamily="34" charset="0"/>
              </a:rPr>
              <a:t>Исходя из этого, у метода есть один крайне важный недостаток, он редко ищет глобальный оптимальный ответ, и в часто упирается в локальный ответ(например локальный минимум).</a:t>
            </a:r>
          </a:p>
          <a:p>
            <a:pPr>
              <a:lnSpc>
                <a:spcPct val="150000"/>
              </a:lnSpc>
            </a:pPr>
            <a:r>
              <a:rPr lang="ru-RU" sz="1400" dirty="0" smtClean="0">
                <a:latin typeface="Arial" panose="020B0604020202020204" pitchFamily="34" charset="0"/>
                <a:cs typeface="Arial" panose="020B0604020202020204" pitchFamily="34" charset="0"/>
              </a:rPr>
              <a:t>Метод имеет смысл использовать</a:t>
            </a:r>
            <a:r>
              <a:rPr lang="en-US" sz="1400" dirty="0" smtClean="0">
                <a:latin typeface="Arial" panose="020B0604020202020204" pitchFamily="34" charset="0"/>
                <a:cs typeface="Arial" panose="020B0604020202020204" pitchFamily="34" charset="0"/>
              </a:rPr>
              <a:t>:</a:t>
            </a:r>
          </a:p>
          <a:p>
            <a:pPr marL="285750" indent="-285750">
              <a:lnSpc>
                <a:spcPct val="150000"/>
              </a:lnSpc>
              <a:buFontTx/>
              <a:buChar char="-"/>
            </a:pPr>
            <a:r>
              <a:rPr lang="ru-RU" sz="1400" dirty="0" smtClean="0">
                <a:latin typeface="Arial" panose="020B0604020202020204" pitchFamily="34" charset="0"/>
                <a:cs typeface="Arial" panose="020B0604020202020204" pitchFamily="34" charset="0"/>
              </a:rPr>
              <a:t>Если пространство решений является высокого однородным</a:t>
            </a:r>
            <a:br>
              <a:rPr lang="ru-RU" sz="1400" dirty="0" smtClean="0">
                <a:latin typeface="Arial" panose="020B0604020202020204" pitchFamily="34" charset="0"/>
                <a:cs typeface="Arial" panose="020B0604020202020204" pitchFamily="34" charset="0"/>
              </a:rPr>
            </a:br>
            <a:r>
              <a:rPr lang="ru-RU" sz="1400" dirty="0" smtClean="0">
                <a:latin typeface="Arial" panose="020B0604020202020204" pitchFamily="34" charset="0"/>
                <a:cs typeface="Arial" panose="020B0604020202020204" pitchFamily="34" charset="0"/>
              </a:rPr>
              <a:t> (т.е. пространство решений должно стремиться к одному оптимальному решению)</a:t>
            </a:r>
          </a:p>
          <a:p>
            <a:pPr marL="285750" indent="-285750">
              <a:lnSpc>
                <a:spcPct val="150000"/>
              </a:lnSpc>
              <a:buFontTx/>
              <a:buChar char="-"/>
            </a:pPr>
            <a:r>
              <a:rPr lang="ru-RU" sz="1400" dirty="0" smtClean="0">
                <a:latin typeface="Arial" panose="020B0604020202020204" pitchFamily="34" charset="0"/>
                <a:cs typeface="Arial" panose="020B0604020202020204" pitchFamily="34" charset="0"/>
              </a:rPr>
              <a:t>Стоимость оценки изменения гораздо ниже, чем стоимость оценки </a:t>
            </a:r>
            <a:br>
              <a:rPr lang="ru-RU" sz="1400" dirty="0" smtClean="0">
                <a:latin typeface="Arial" panose="020B0604020202020204" pitchFamily="34" charset="0"/>
                <a:cs typeface="Arial" panose="020B0604020202020204" pitchFamily="34" charset="0"/>
              </a:rPr>
            </a:br>
            <a:r>
              <a:rPr lang="ru-RU" sz="1400" dirty="0" smtClean="0">
                <a:latin typeface="Arial" panose="020B0604020202020204" pitchFamily="34" charset="0"/>
                <a:cs typeface="Arial" panose="020B0604020202020204" pitchFamily="34" charset="0"/>
              </a:rPr>
              <a:t>всего пространства решений.</a:t>
            </a:r>
            <a:endParaRPr lang="en-US" sz="1400" dirty="0" smtClean="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8097729" y="4174173"/>
            <a:ext cx="3152989" cy="2364742"/>
          </a:xfrm>
          <a:prstGeom prst="rect">
            <a:avLst/>
          </a:prstGeom>
        </p:spPr>
      </p:pic>
    </p:spTree>
    <p:extLst>
      <p:ext uri="{BB962C8B-B14F-4D97-AF65-F5344CB8AC3E}">
        <p14:creationId xmlns:p14="http://schemas.microsoft.com/office/powerpoint/2010/main" val="2296328029"/>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1861</TotalTime>
  <Words>2128</Words>
  <Application>Microsoft Office PowerPoint</Application>
  <PresentationFormat>Широкоэкранный</PresentationFormat>
  <Paragraphs>155</Paragraphs>
  <Slides>17</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17</vt:i4>
      </vt:variant>
    </vt:vector>
  </HeadingPairs>
  <TitlesOfParts>
    <vt:vector size="22" baseType="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279</cp:revision>
  <dcterms:created xsi:type="dcterms:W3CDTF">2018-10-31T17:08:02Z</dcterms:created>
  <dcterms:modified xsi:type="dcterms:W3CDTF">2021-04-28T10:41:27Z</dcterms:modified>
</cp:coreProperties>
</file>